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ECF6"/>
    <a:srgbClr val="FBC9D2"/>
    <a:srgbClr val="FFE1E7"/>
    <a:srgbClr val="D697AA"/>
    <a:srgbClr val="E3A8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685965-CA31-1AF7-BC8E-D9FC57650314}" v="106" dt="2025-11-28T04:22:46.299"/>
    <p1510:client id="{F27C89DE-8E1D-45DA-8BBC-EF1356A38638}" v="103" dt="2025-11-28T04:34:20.2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Рисунок 5" descr="Изображение выглядит как ткань, одежда, цветок, шабло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1856D55-F33E-6730-DBF7-C1B1F3B2C1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029" b="30833"/>
          <a:stretch>
            <a:fillRect/>
          </a:stretch>
        </p:blipFill>
        <p:spPr>
          <a:xfrm>
            <a:off x="319578" y="10"/>
            <a:ext cx="882442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4917716" cy="305646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600" b="1" dirty="0">
                <a:latin typeface="Book Antiqua"/>
              </a:rPr>
              <a:t>Flowermind</a:t>
            </a:r>
            <a:r>
              <a:rPr lang="en-US" sz="3600" dirty="0">
                <a:latin typeface="Book Antiqua"/>
              </a:rPr>
              <a:t> —</a:t>
            </a:r>
            <a:r>
              <a:rPr lang="ru-RU" sz="3600" dirty="0">
                <a:latin typeface="Book Antiqua"/>
              </a:rPr>
              <a:t>Создай идеальный букет с ИИ-флористом</a:t>
            </a:r>
            <a:r>
              <a:rPr lang="en-US" sz="3600" dirty="0">
                <a:latin typeface="Book Antiqua"/>
              </a:rPr>
              <a:t> </a:t>
            </a:r>
            <a:endParaRPr lang="en-US" sz="3600" dirty="0">
              <a:latin typeface="Book Antiqua"/>
              <a:ea typeface="Calibri"/>
              <a:cs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8650" y="3238367"/>
            <a:ext cx="3056388" cy="26313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dirty="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Мы помогаем людям и флористам создавать уникальные цветочные композиции, которые идеально передают эмоции и подходят к любому событию.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Инновационная платформа для дизайна, заказа и доставки персонализированных букетов.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E09C8C-1E89-869F-EB84-5F3AD8D173B0}"/>
              </a:ext>
            </a:extLst>
          </p:cNvPr>
          <p:cNvSpPr txBox="1"/>
          <p:nvPr/>
        </p:nvSpPr>
        <p:spPr>
          <a:xfrm>
            <a:off x="628594" y="6360341"/>
            <a:ext cx="57246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Calibri"/>
                <a:cs typeface="Calibri"/>
              </a:rPr>
              <a:t>Выполнила Саргсян Нелли студентка группы 411ИС-22</a:t>
            </a: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368" y="662388"/>
            <a:ext cx="5562361" cy="1393592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dirty="0">
                <a:latin typeface="Book Antiqua"/>
              </a:rPr>
              <a:t>Будущее</a:t>
            </a:r>
            <a:br>
              <a:rPr lang="en-US" dirty="0">
                <a:latin typeface="Book Antiqua"/>
              </a:rPr>
            </a:br>
            <a:r>
              <a:rPr lang="en-US" dirty="0">
                <a:latin typeface="Book Antiqua"/>
              </a:rPr>
              <a:t>    </a:t>
            </a:r>
            <a:r>
              <a:rPr lang="en-US" b="1" dirty="0">
                <a:latin typeface="Book Antiqua"/>
              </a:rPr>
              <a:t>Flowermind</a:t>
            </a:r>
            <a:endParaRPr lang="en-US" b="1" dirty="0">
              <a:latin typeface="Book Antiqua"/>
              <a:ea typeface="Calibri"/>
              <a:cs typeface="Calibri"/>
            </a:endParaRP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7773" y="456519"/>
            <a:ext cx="73152" cy="411480"/>
          </a:xfrm>
          <a:prstGeom prst="rect">
            <a:avLst/>
          </a:prstGeom>
          <a:solidFill>
            <a:srgbClr val="FBC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610" y="2286000"/>
            <a:ext cx="32918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8609" y="2442000"/>
            <a:ext cx="3374136" cy="35844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ru-RU" dirty="0">
                <a:latin typeface="Times New Roman"/>
                <a:cs typeface="Times New Roman"/>
              </a:rPr>
              <a:t>Развитие сообщества: возможность делиться своими дизайнами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Выход на B2B-сегмент: корпоративные заказы и оформление мероприятий.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Сотрудничество с известными флористами и дизайнерами для создания эксклюзивных коллекций.</a:t>
            </a:r>
            <a:endParaRPr lang="en-US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Бумажное изделие, бумага, Бумага для творчества, Декоративный карто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8ECB317-C353-C9FB-A923-3139A769E4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48" r="8668"/>
          <a:stretch>
            <a:fillRect/>
          </a:stretch>
        </p:blipFill>
        <p:spPr>
          <a:xfrm>
            <a:off x="3981039" y="10"/>
            <a:ext cx="5162961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974" y="310911"/>
            <a:ext cx="5637290" cy="17652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b="1" dirty="0" err="1">
                <a:latin typeface="Book Antiqua"/>
              </a:rPr>
              <a:t>Вывод</a:t>
            </a:r>
            <a:r>
              <a:rPr lang="en-US" b="1" dirty="0">
                <a:latin typeface="Book Antiqua"/>
              </a:rPr>
              <a:t> и                         </a:t>
            </a:r>
            <a:r>
              <a:rPr lang="en-US" b="1" dirty="0" err="1">
                <a:latin typeface="Book Antiqua"/>
              </a:rPr>
              <a:t>результаты</a:t>
            </a:r>
            <a:r>
              <a:rPr lang="en-US" b="1" dirty="0">
                <a:latin typeface="Book Antiqua"/>
              </a:rPr>
              <a:t>: </a:t>
            </a:r>
            <a:endParaRPr lang="ru-RU" dirty="0">
              <a:latin typeface="Calibri"/>
              <a:ea typeface="Calibri"/>
              <a:cs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8650" y="2421978"/>
            <a:ext cx="3857178" cy="37910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Создано</a:t>
            </a:r>
            <a:r>
              <a:rPr lang="en-US" sz="2400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рабочее</a:t>
            </a:r>
            <a:r>
              <a:rPr lang="en-US" sz="2400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приложение</a:t>
            </a:r>
            <a:r>
              <a:rPr lang="en-US" sz="2400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 с </a:t>
            </a:r>
            <a:r>
              <a:rPr lang="en-US" sz="2400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основным</a:t>
            </a:r>
            <a:r>
              <a:rPr lang="en-US" sz="2400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функционалом</a:t>
            </a:r>
            <a:endParaRPr lang="en-US" sz="2400" dirty="0">
              <a:latin typeface="Times New Roman"/>
              <a:cs typeface="Times New Roman"/>
            </a:endParaRPr>
          </a:p>
          <a:p>
            <a:pPr defTabSz="9144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 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Реализована</a:t>
            </a:r>
            <a:r>
              <a:rPr lang="en-US" sz="2400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современная</a:t>
            </a:r>
            <a:r>
              <a:rPr lang="en-US" sz="2400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архитектура</a:t>
            </a:r>
            <a:r>
              <a:rPr lang="en-US" sz="2400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 </a:t>
            </a:r>
            <a:r>
              <a:rPr lang="en-US" sz="2400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на</a:t>
            </a:r>
            <a:r>
              <a:rPr lang="en-US" sz="2400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Kotlin</a:t>
            </a:r>
            <a:endParaRPr lang="ru-RU" sz="2400">
              <a:latin typeface="Times New Roman"/>
              <a:cs typeface="Times New Roman"/>
            </a:endParaRPr>
          </a:p>
          <a:p>
            <a:pPr defTabSz="9144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Доказана</a:t>
            </a:r>
            <a:r>
              <a:rPr lang="en-US" sz="2400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жизнеспособность</a:t>
            </a:r>
            <a:r>
              <a:rPr lang="en-US" sz="2400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 </a:t>
            </a:r>
            <a:r>
              <a:rPr lang="en-US" sz="2400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бизнес-модели</a:t>
            </a:r>
            <a:endParaRPr lang="ru-RU" sz="2400" dirty="0">
              <a:latin typeface="Times New Roman"/>
              <a:cs typeface="Times New Roman"/>
            </a:endParaRPr>
          </a:p>
          <a:p>
            <a:pPr defTabSz="9144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 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Подготовлена</a:t>
            </a:r>
            <a:r>
              <a:rPr lang="en-US" sz="2400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основа</a:t>
            </a:r>
            <a:r>
              <a:rPr lang="en-US" sz="2400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 </a:t>
            </a:r>
            <a:r>
              <a:rPr lang="en-US" sz="2400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для</a:t>
            </a:r>
            <a:r>
              <a:rPr lang="en-US" sz="2400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масштабирования</a:t>
            </a:r>
            <a:endParaRPr lang="en-US" sz="2400" dirty="0" err="1">
              <a:latin typeface="Times New Roman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Times New Roman"/>
              <a:cs typeface="Times New Roman"/>
            </a:endParaRPr>
          </a:p>
          <a:p>
            <a:endParaRPr lang="ru-RU" sz="2400" dirty="0"/>
          </a:p>
          <a:p>
            <a:endParaRPr lang="en-US" sz="2400" dirty="0">
              <a:latin typeface="Times New Roman"/>
              <a:ea typeface="Calibri"/>
              <a:cs typeface="Times New Roman"/>
            </a:endParaRPr>
          </a:p>
        </p:txBody>
      </p:sp>
      <p:pic>
        <p:nvPicPr>
          <p:cNvPr id="4" name="Рисунок 3" descr="Изображение выглядит как цветок, Украшение из цветов, роза, Ювелирные издел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50E4805-6970-B894-6E87-4BBC743BE1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307"/>
          <a:stretch>
            <a:fillRect/>
          </a:stretch>
        </p:blipFill>
        <p:spPr>
          <a:xfrm>
            <a:off x="4671911" y="10"/>
            <a:ext cx="4472089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46486E1-E93C-2D00-85AE-0209A0558A1A}"/>
              </a:ext>
            </a:extLst>
          </p:cNvPr>
          <p:cNvSpPr/>
          <p:nvPr/>
        </p:nvSpPr>
        <p:spPr>
          <a:xfrm>
            <a:off x="208972" y="2002324"/>
            <a:ext cx="4579881" cy="86712"/>
          </a:xfrm>
          <a:prstGeom prst="rect">
            <a:avLst/>
          </a:prstGeom>
          <a:solidFill>
            <a:srgbClr val="F8E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5341" y="365125"/>
            <a:ext cx="3827075" cy="19748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100" dirty="0">
                <a:latin typeface="Book Antiqua"/>
              </a:rPr>
              <a:t>Почему выбор </a:t>
            </a:r>
            <a:r>
              <a:rPr lang="ru-RU" sz="4100" dirty="0">
                <a:latin typeface="Book Antiqua"/>
              </a:rPr>
              <a:t>букета</a:t>
            </a:r>
            <a:r>
              <a:rPr lang="en-US" sz="4100" dirty="0">
                <a:latin typeface="Book Antiqua"/>
              </a:rPr>
              <a:t> — это с</a:t>
            </a:r>
            <a:r>
              <a:rPr lang="ru-RU" sz="4100" dirty="0">
                <a:latin typeface="Book Antiqua"/>
              </a:rPr>
              <a:t>ложно</a:t>
            </a:r>
            <a:r>
              <a:rPr lang="en-US" sz="4100" dirty="0">
                <a:latin typeface="Book Antiqua"/>
              </a:rPr>
              <a:t>?</a:t>
            </a:r>
          </a:p>
        </p:txBody>
      </p:sp>
      <p:pic>
        <p:nvPicPr>
          <p:cNvPr id="4" name="Рисунок 3" descr="Изображение выглядит как лента, Свадебные сувениры, розовый, Подарок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AD2C939-7947-C216-3DDA-09D6E3993A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1" r="-2" b="-2"/>
          <a:stretch>
            <a:fillRect/>
          </a:stretch>
        </p:blipFill>
        <p:spPr>
          <a:xfrm>
            <a:off x="20" y="10"/>
            <a:ext cx="4587406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TextBox 2"/>
          <p:cNvSpPr txBox="1"/>
          <p:nvPr/>
        </p:nvSpPr>
        <p:spPr>
          <a:xfrm>
            <a:off x="4885341" y="2333297"/>
            <a:ext cx="3630007" cy="38436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000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  </a:t>
            </a:r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Стандартные букеты часто бывают безликими и не отражают индивидуальность получателя.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000"/>
            </a:pPr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Сложно представить, как будут сочетаться разные цветы и цвета.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000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  </a:t>
            </a:r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Нет возможности творчески подойти к созданию композиции под конкретный праздник или образ.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000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  </a:t>
            </a:r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результате — предсказуемые и безэмоциональные подарки.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0541" y="181576"/>
            <a:ext cx="886772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Рисунок 3" descr="Изображение выглядит как цветок, розовый, лента, Сирен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22B32DD-CFCE-188A-4FBE-8265A8E5D4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5995" r="17262"/>
          <a:stretch>
            <a:fillRect/>
          </a:stretch>
        </p:blipFill>
        <p:spPr>
          <a:xfrm>
            <a:off x="-100752" y="-4336"/>
            <a:ext cx="9350546" cy="68643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426" y="872363"/>
            <a:ext cx="7623913" cy="120113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 defTabSz="914400">
              <a:lnSpc>
                <a:spcPct val="90000"/>
              </a:lnSpc>
            </a:pPr>
            <a:r>
              <a:rPr lang="ru-RU" dirty="0"/>
              <a:t>Flowermind — ваша цифровая мастерская флориста</a:t>
            </a:r>
            <a:endParaRPr lang="en-US" sz="4000" dirty="0">
              <a:latin typeface="Book Antiqu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45426" y="2164500"/>
            <a:ext cx="7623913" cy="36546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defTabSz="914400">
              <a:buFont typeface="Arial"/>
              <a:buChar char="•"/>
            </a:pPr>
            <a:r>
              <a:rPr lang="en-US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Умный</a:t>
            </a:r>
            <a:r>
              <a:rPr lang="en-US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конструктор</a:t>
            </a:r>
            <a:r>
              <a:rPr lang="en-US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букетов</a:t>
            </a:r>
            <a:endParaRPr lang="ru-RU" dirty="0">
              <a:latin typeface="Times New Roman"/>
              <a:cs typeface="Times New Roman"/>
            </a:endParaRPr>
          </a:p>
          <a:p>
            <a:pPr marL="742950" lvl="1" indent="-285750" defTabSz="914400">
              <a:buFont typeface="Arial"/>
              <a:buChar char="•"/>
            </a:pP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Пошаговый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подбор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типа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цветов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аксессуаров</a:t>
            </a:r>
            <a:endParaRPr lang="en-US">
              <a:latin typeface="Times New Roman"/>
              <a:cs typeface="Times New Roman"/>
            </a:endParaRPr>
          </a:p>
          <a:p>
            <a:pPr marL="742950" lvl="1" indent="-285750" defTabSz="914400">
              <a:buFont typeface="Arial"/>
              <a:buChar char="•"/>
            </a:pP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Расчет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стоимости</a:t>
            </a:r>
            <a:endParaRPr lang="en-US" dirty="0">
              <a:latin typeface="Times New Roman"/>
              <a:cs typeface="Times New Roman"/>
            </a:endParaRPr>
          </a:p>
          <a:p>
            <a:pPr marL="285750" indent="-285750" defTabSz="914400">
              <a:buFont typeface="Arial"/>
              <a:buChar char="•"/>
            </a:pPr>
            <a:r>
              <a:rPr lang="en-US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ИИ-</a:t>
            </a:r>
            <a:r>
              <a:rPr lang="en-US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помощник</a:t>
            </a:r>
            <a:endParaRPr lang="en-US" dirty="0">
              <a:latin typeface="Times New Roman"/>
              <a:cs typeface="Times New Roman"/>
            </a:endParaRPr>
          </a:p>
          <a:p>
            <a:pPr marL="742950" lvl="1" indent="-285750" defTabSz="914400">
              <a:buFont typeface="Arial"/>
              <a:buChar char="•"/>
            </a:pP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Советы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по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сочетанию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цветов</a:t>
            </a:r>
            <a:endParaRPr lang="en-US">
              <a:latin typeface="Times New Roman"/>
              <a:cs typeface="Times New Roman"/>
            </a:endParaRPr>
          </a:p>
          <a:p>
            <a:pPr marL="742950" lvl="1" indent="-285750" defTabSz="914400">
              <a:buFont typeface="Arial"/>
              <a:buChar char="•"/>
            </a:pP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Рекомендации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по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стилю</a:t>
            </a:r>
            <a:endParaRPr lang="en-US" dirty="0" err="1">
              <a:latin typeface="Times New Roman"/>
              <a:cs typeface="Times New Roman"/>
            </a:endParaRPr>
          </a:p>
          <a:p>
            <a:pPr marL="285750" indent="-285750" defTabSz="914400">
              <a:buFont typeface="Arial"/>
              <a:buChar char="•"/>
            </a:pPr>
            <a:r>
              <a:rPr lang="en-US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Система</a:t>
            </a:r>
            <a:r>
              <a:rPr lang="en-US" b="1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профиля</a:t>
            </a:r>
            <a:endParaRPr lang="en-US" dirty="0">
              <a:latin typeface="Times New Roman"/>
              <a:cs typeface="Times New Roman"/>
            </a:endParaRPr>
          </a:p>
          <a:p>
            <a:pPr marL="742950" lvl="1" indent="-285750" defTabSz="914400">
              <a:buFont typeface="Arial"/>
              <a:buChar char="•"/>
            </a:pP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История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заказов</a:t>
            </a:r>
            <a:endParaRPr lang="en-US" dirty="0">
              <a:latin typeface="Times New Roman"/>
              <a:cs typeface="Times New Roman"/>
            </a:endParaRPr>
          </a:p>
          <a:p>
            <a:pPr marL="742950" lvl="1" indent="-285750" defTabSz="914400">
              <a:buFont typeface="Arial"/>
              <a:buChar char="•"/>
            </a:pP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Сохраненные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сборки</a:t>
            </a:r>
            <a:endParaRPr lang="en-US" dirty="0">
              <a:latin typeface="Times New Roman"/>
              <a:cs typeface="Times New Roman"/>
            </a:endParaRPr>
          </a:p>
          <a:p>
            <a:pPr marL="742950" lvl="1" indent="-285750" defTabSz="914400">
              <a:buFont typeface="Arial"/>
              <a:buChar char="•"/>
            </a:pP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Избранные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букеты</a:t>
            </a:r>
            <a:endParaRPr lang="en-US" dirty="0">
              <a:latin typeface="Times New Roman"/>
              <a:cs typeface="Times New Roman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Times New Roman"/>
              <a:ea typeface="Calibri"/>
              <a:cs typeface="Calibri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000"/>
            </a:pPr>
            <a:r>
              <a:rPr lang="en-US" sz="2000" dirty="0">
                <a:latin typeface="Times New Roman"/>
                <a:cs typeface="Times New Roman"/>
              </a:rPr>
              <a:t>• </a:t>
            </a:r>
            <a:r>
              <a:rPr lang="ru-RU" sz="2000" dirty="0">
                <a:latin typeface="Times New Roman"/>
                <a:cs typeface="Times New Roman"/>
              </a:rPr>
              <a:t>Помогает скомбинировать цветы, цвета и стиль в уникальную композицию.</a:t>
            </a:r>
            <a:endParaRPr lang="en-AU" sz="2000">
              <a:latin typeface="Times New Roman"/>
              <a:cs typeface="Times New Roman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000"/>
            </a:pPr>
            <a:endParaRPr lang="en-US" dirty="0">
              <a:latin typeface="Times New Roman"/>
              <a:ea typeface="Calibri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700" y="310896"/>
            <a:ext cx="5468645" cy="187176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ru-RU" dirty="0"/>
              <a:t>Рынок персональных услуг растет — и мы его часть</a:t>
            </a:r>
            <a:endParaRPr lang="en-US" dirty="0">
              <a:latin typeface="Book Antiqua"/>
            </a:endParaRPr>
          </a:p>
        </p:txBody>
      </p:sp>
      <p:pic>
        <p:nvPicPr>
          <p:cNvPr id="4" name="Рисунок 3" descr="Изображение выглядит как Свадебные сувениры, лента, цветок, Подарок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9363013-ECB9-39E9-B819-188CA07479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1" r="63318"/>
          <a:stretch>
            <a:fillRect/>
          </a:stretch>
        </p:blipFill>
        <p:spPr>
          <a:xfrm>
            <a:off x="20" y="10"/>
            <a:ext cx="3492988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3321" y="2374947"/>
            <a:ext cx="3182692" cy="18288"/>
          </a:xfrm>
          <a:custGeom>
            <a:avLst/>
            <a:gdLst>
              <a:gd name="csX0" fmla="*/ 0 w 3182692"/>
              <a:gd name="csY0" fmla="*/ 0 h 18288"/>
              <a:gd name="csX1" fmla="*/ 636538 w 3182692"/>
              <a:gd name="csY1" fmla="*/ 0 h 18288"/>
              <a:gd name="csX2" fmla="*/ 1273077 w 3182692"/>
              <a:gd name="csY2" fmla="*/ 0 h 18288"/>
              <a:gd name="csX3" fmla="*/ 1909615 w 3182692"/>
              <a:gd name="csY3" fmla="*/ 0 h 18288"/>
              <a:gd name="csX4" fmla="*/ 2482500 w 3182692"/>
              <a:gd name="csY4" fmla="*/ 0 h 18288"/>
              <a:gd name="csX5" fmla="*/ 3182692 w 3182692"/>
              <a:gd name="csY5" fmla="*/ 0 h 18288"/>
              <a:gd name="csX6" fmla="*/ 3182692 w 3182692"/>
              <a:gd name="csY6" fmla="*/ 18288 h 18288"/>
              <a:gd name="csX7" fmla="*/ 2609807 w 3182692"/>
              <a:gd name="csY7" fmla="*/ 18288 h 18288"/>
              <a:gd name="csX8" fmla="*/ 2068750 w 3182692"/>
              <a:gd name="csY8" fmla="*/ 18288 h 18288"/>
              <a:gd name="csX9" fmla="*/ 1432211 w 3182692"/>
              <a:gd name="csY9" fmla="*/ 18288 h 18288"/>
              <a:gd name="csX10" fmla="*/ 859327 w 3182692"/>
              <a:gd name="csY10" fmla="*/ 18288 h 18288"/>
              <a:gd name="csX11" fmla="*/ 0 w 3182692"/>
              <a:gd name="csY11" fmla="*/ 18288 h 18288"/>
              <a:gd name="csX12" fmla="*/ 0 w 3182692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07727" y="-28"/>
                  <a:pt x="1273077" y="0"/>
                </a:cubicBezTo>
                <a:cubicBezTo>
                  <a:pt x="1538427" y="28"/>
                  <a:pt x="1698640" y="-12775"/>
                  <a:pt x="1909615" y="0"/>
                </a:cubicBezTo>
                <a:cubicBezTo>
                  <a:pt x="2120590" y="12775"/>
                  <a:pt x="2210293" y="-21823"/>
                  <a:pt x="2482500" y="0"/>
                </a:cubicBezTo>
                <a:cubicBezTo>
                  <a:pt x="2754708" y="21823"/>
                  <a:pt x="3004133" y="-28750"/>
                  <a:pt x="3182692" y="0"/>
                </a:cubicBezTo>
                <a:cubicBezTo>
                  <a:pt x="3183134" y="4516"/>
                  <a:pt x="3181865" y="12266"/>
                  <a:pt x="3182692" y="18288"/>
                </a:cubicBezTo>
                <a:cubicBezTo>
                  <a:pt x="2947402" y="22440"/>
                  <a:pt x="2876226" y="27191"/>
                  <a:pt x="2609807" y="18288"/>
                </a:cubicBezTo>
                <a:cubicBezTo>
                  <a:pt x="2343389" y="9385"/>
                  <a:pt x="2326689" y="25579"/>
                  <a:pt x="2068750" y="18288"/>
                </a:cubicBezTo>
                <a:cubicBezTo>
                  <a:pt x="1810811" y="10997"/>
                  <a:pt x="1713836" y="48219"/>
                  <a:pt x="1432211" y="18288"/>
                </a:cubicBezTo>
                <a:cubicBezTo>
                  <a:pt x="1150586" y="-11643"/>
                  <a:pt x="982765" y="3747"/>
                  <a:pt x="859327" y="18288"/>
                </a:cubicBezTo>
                <a:cubicBezTo>
                  <a:pt x="735889" y="32829"/>
                  <a:pt x="254183" y="35231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43108" y="-22426"/>
                  <a:pt x="387854" y="22949"/>
                  <a:pt x="572885" y="0"/>
                </a:cubicBezTo>
                <a:cubicBezTo>
                  <a:pt x="757916" y="-22949"/>
                  <a:pt x="923707" y="6797"/>
                  <a:pt x="1113942" y="0"/>
                </a:cubicBezTo>
                <a:cubicBezTo>
                  <a:pt x="1304177" y="-6797"/>
                  <a:pt x="1495991" y="20627"/>
                  <a:pt x="1686827" y="0"/>
                </a:cubicBezTo>
                <a:cubicBezTo>
                  <a:pt x="1877663" y="-20627"/>
                  <a:pt x="2170182" y="-20672"/>
                  <a:pt x="2323365" y="0"/>
                </a:cubicBezTo>
                <a:cubicBezTo>
                  <a:pt x="2476548" y="20672"/>
                  <a:pt x="2919164" y="6097"/>
                  <a:pt x="3182692" y="0"/>
                </a:cubicBezTo>
                <a:cubicBezTo>
                  <a:pt x="3183269" y="4624"/>
                  <a:pt x="3183511" y="11191"/>
                  <a:pt x="3182692" y="18288"/>
                </a:cubicBezTo>
                <a:cubicBezTo>
                  <a:pt x="3026065" y="-10849"/>
                  <a:pt x="2775006" y="23067"/>
                  <a:pt x="2546154" y="18288"/>
                </a:cubicBezTo>
                <a:cubicBezTo>
                  <a:pt x="2317302" y="13509"/>
                  <a:pt x="2168173" y="-8513"/>
                  <a:pt x="1845961" y="18288"/>
                </a:cubicBezTo>
                <a:cubicBezTo>
                  <a:pt x="1523749" y="45089"/>
                  <a:pt x="1450078" y="-844"/>
                  <a:pt x="1304904" y="18288"/>
                </a:cubicBezTo>
                <a:cubicBezTo>
                  <a:pt x="1159730" y="37420"/>
                  <a:pt x="942635" y="-10021"/>
                  <a:pt x="604711" y="18288"/>
                </a:cubicBezTo>
                <a:cubicBezTo>
                  <a:pt x="266787" y="46597"/>
                  <a:pt x="141927" y="-8395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973321" y="2706624"/>
            <a:ext cx="4688333" cy="348386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000" dirty="0">
                <a:latin typeface="Times New Roman"/>
                <a:ea typeface="Calibri"/>
                <a:cs typeface="Calibri"/>
              </a:rPr>
              <a:t> </a:t>
            </a:r>
            <a:r>
              <a:rPr lang="ru-RU" sz="2000" dirty="0"/>
              <a:t>Потребители всё больше ценят уникальность и персонализацию.</a:t>
            </a:r>
            <a:endParaRPr lang="en-AU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000" dirty="0">
                <a:latin typeface="Times New Roman"/>
                <a:cs typeface="Times New Roman"/>
              </a:rPr>
              <a:t> Более 60% заказов уже совершаются онлайн.</a:t>
            </a:r>
            <a:endParaRPr lang="en-US" sz="2000" dirty="0">
              <a:latin typeface="Times New Roman"/>
              <a:ea typeface="Calibri"/>
              <a:cs typeface="Times New Roman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000" dirty="0">
                <a:latin typeface="Times New Roman"/>
                <a:cs typeface="Times New Roman"/>
              </a:rPr>
              <a:t> </a:t>
            </a:r>
            <a:r>
              <a:rPr lang="ru-RU" sz="2000" dirty="0"/>
              <a:t>Более 70% покупателей готовы платить больше за кастомный продукт.</a:t>
            </a:r>
            <a:endParaRPr lang="en-AU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2000" dirty="0"/>
              <a:t>Но 90% сервисов до сих пор предлагают только стандартные варианты.</a:t>
            </a:r>
            <a:endParaRPr lang="en-AU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2000" dirty="0"/>
              <a:t>Flowermind открывает новую нишу — массовая кастомизация букетов.</a:t>
            </a:r>
            <a:endParaRPr lang="en-US" sz="2000" dirty="0">
              <a:latin typeface="Times New Roman"/>
              <a:ea typeface="Calibri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0C777BBD-C42C-46C6-8D2D-BD2F9613D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Рисунок 3" descr="Изображение выглядит как роза, цветок, Украшение из цветов, Срезанные цветы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AC41B5D-FB8C-5ED7-6AFF-8D06489DDC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67" r="5667"/>
          <a:stretch>
            <a:fillRect/>
          </a:stretch>
        </p:blipFill>
        <p:spPr>
          <a:xfrm>
            <a:off x="-88661" y="10"/>
            <a:ext cx="9232661" cy="6946671"/>
          </a:xfrm>
          <a:prstGeom prst="rect">
            <a:avLst/>
          </a:prstGeom>
        </p:spPr>
      </p:pic>
      <p:sp>
        <p:nvSpPr>
          <p:cNvPr id="16" name="Graphic 1">
            <a:extLst>
              <a:ext uri="{FF2B5EF4-FFF2-40B4-BE49-F238E27FC236}">
                <a16:creationId xmlns:a16="http://schemas.microsoft.com/office/drawing/2014/main" id="{721F817A-BF7E-440D-B296-66D86EDB0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477229" y="181596"/>
            <a:ext cx="6189541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6757" y="1673751"/>
            <a:ext cx="5619565" cy="1824052"/>
          </a:xfr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</a:pPr>
            <a:r>
              <a:rPr lang="ru-RU" sz="4000" dirty="0"/>
              <a:t>Наша цель — дать каждому возможность стать флористом</a:t>
            </a:r>
            <a:endParaRPr lang="en-US" sz="4000" dirty="0">
              <a:latin typeface="Book Antiqu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03280" y="3197312"/>
            <a:ext cx="4395830" cy="19869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/>
              <a:cs typeface="Times New Roman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 dirty="0">
                <a:latin typeface="Times New Roman"/>
                <a:cs typeface="Times New Roman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цель: создать инструмент, который превратит процесс выбора цветов в творческий и осознанный акт.</a:t>
            </a:r>
            <a:endParaRPr lang="en-US" sz="16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Помочь людям дарить не просто цветы, а продуманные эмоции и стиль.</a:t>
            </a:r>
            <a:endParaRPr lang="en-A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Сделать дизайн букетов доступным, интуитивным и вдохновляющим.</a:t>
            </a:r>
            <a:endParaRPr lang="en-US" sz="16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5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4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81" y="633619"/>
            <a:ext cx="3209537" cy="5495925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4" y="978619"/>
            <a:ext cx="3090119" cy="123451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 defTabSz="914400">
              <a:lnSpc>
                <a:spcPct val="90000"/>
              </a:lnSpc>
            </a:pPr>
            <a:r>
              <a:rPr lang="en-US" sz="3600" dirty="0">
                <a:latin typeface="Book Antiqua"/>
              </a:rPr>
              <a:t>Что умеет </a:t>
            </a:r>
            <a:r>
              <a:rPr lang="en-AU" dirty="0"/>
              <a:t>Flowermind</a:t>
            </a:r>
            <a:r>
              <a:rPr lang="en-US" sz="3600" dirty="0">
                <a:latin typeface="Book Antiqua"/>
              </a:rPr>
              <a:t>?</a:t>
            </a:r>
          </a:p>
        </p:txBody>
      </p:sp>
      <p:sp>
        <p:nvSpPr>
          <p:cNvPr id="20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9175" y="117043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094" y="2121408"/>
            <a:ext cx="2496312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4013" y="2370871"/>
            <a:ext cx="3090119" cy="375819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/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 dirty="0">
                <a:latin typeface="Times New Roman"/>
                <a:cs typeface="Times New Roman"/>
              </a:rPr>
              <a:t> </a:t>
            </a:r>
            <a:r>
              <a:rPr lang="ru-RU" sz="1600" dirty="0">
                <a:latin typeface="Times New Roman"/>
                <a:cs typeface="Times New Roman"/>
              </a:rPr>
              <a:t>Конструктор букетов: Выберите повод, цветовую схему (до 5-х основных схем) и стиль (романтический, свадебный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1600" dirty="0">
                <a:latin typeface="Times New Roman"/>
                <a:cs typeface="Times New Roman"/>
              </a:rPr>
              <a:t>ИИ-помощник: Получите персональные рекомендации по сочетанию цветов на основе ваших предпочтений под свой бюджет</a:t>
            </a:r>
            <a:endParaRPr lang="en-AU" sz="1600" dirty="0">
              <a:latin typeface="Times New Roman"/>
              <a:cs typeface="Times New Roman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1600" dirty="0">
                <a:latin typeface="Times New Roman"/>
                <a:cs typeface="Times New Roman"/>
              </a:rPr>
              <a:t>Узнайте о символике цветов</a:t>
            </a:r>
            <a:r>
              <a:rPr lang="en-US" sz="1600" dirty="0">
                <a:latin typeface="Times New Roman"/>
                <a:cs typeface="Times New Roman"/>
              </a:rPr>
              <a:t> </a:t>
            </a:r>
            <a:endParaRPr lang="en-US" sz="1600" dirty="0">
              <a:latin typeface="Times New Roman"/>
              <a:ea typeface="Calibri"/>
              <a:cs typeface="Times New Roman"/>
            </a:endParaRPr>
          </a:p>
        </p:txBody>
      </p:sp>
      <p:pic>
        <p:nvPicPr>
          <p:cNvPr id="4" name="Рисунок 3" descr="Изображение выглядит как текст, цветок, розовый, Мобильный телефо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DBB5EF43-399E-65A5-E8E0-F3AC9C314B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40" r="-2" b="-2"/>
          <a:stretch>
            <a:fillRect/>
          </a:stretch>
        </p:blipFill>
        <p:spPr>
          <a:xfrm>
            <a:off x="3843337" y="634382"/>
            <a:ext cx="4992910" cy="549516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D6C7027A-B843-EC65-B920-D41AB44AEF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047" r="5642"/>
          <a:stretch>
            <a:fillRect/>
          </a:stretch>
        </p:blipFill>
        <p:spPr>
          <a:xfrm>
            <a:off x="20" y="10"/>
            <a:ext cx="7252212" cy="6857990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365125"/>
            <a:ext cx="3211512" cy="221522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000" dirty="0">
                <a:latin typeface="Book Antiqua"/>
              </a:rPr>
              <a:t>Чем мы отличаемся от других?</a:t>
            </a:r>
            <a:endParaRPr lang="en-US" sz="4000" dirty="0">
              <a:latin typeface="Book Antiqua"/>
              <a:ea typeface="Calibri"/>
              <a:cs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48707" y="2434201"/>
            <a:ext cx="3369167" cy="425514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Обычные цветочные онлайн-магазины → предлагают готовые, неизменяемые букеты.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1600" dirty="0">
                <a:latin typeface="Times New Roman"/>
                <a:cs typeface="Times New Roman"/>
              </a:rPr>
              <a:t>Flowermind → это конструктор, который позволяет собрать букет с нуля на любой повод, будь это день рождение или свадьба)</a:t>
            </a:r>
            <a:r>
              <a:rPr lang="en-US" sz="1600" dirty="0">
                <a:latin typeface="Times New Roman"/>
                <a:cs typeface="Times New Roman"/>
              </a:rPr>
              <a:t> </a:t>
            </a:r>
            <a:r>
              <a:rPr lang="ru-RU" sz="1600" dirty="0">
                <a:latin typeface="Times New Roman"/>
                <a:cs typeface="Times New Roman"/>
              </a:rPr>
              <a:t>Акцент на цвет и комбинацию: вы выбираете не просто цветы, а создаете цветовую гармонию.</a:t>
            </a:r>
            <a:r>
              <a:rPr lang="en-US" sz="1600" dirty="0">
                <a:latin typeface="Times New Roman"/>
                <a:cs typeface="Times New Roman"/>
              </a:rPr>
              <a:t> </a:t>
            </a:r>
            <a:endParaRPr lang="en-AU" sz="1600" dirty="0">
              <a:latin typeface="Times New Roman"/>
              <a:cs typeface="Times New Roman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Образовательный компонент: мы учим пользователей языку цветов и основам композиции.</a:t>
            </a:r>
            <a:endParaRPr lang="en-US" sz="16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851A01E0-FFC1-9FDE-4BD3-492FB6D5BB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78" t="1788" r="28247" b="1"/>
          <a:stretch>
            <a:fillRect/>
          </a:stretch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199" y="924806"/>
            <a:ext cx="3435858" cy="140060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dirty="0">
                <a:latin typeface="Book Antiqua"/>
              </a:rPr>
              <a:t>Как приложение будет приносить прибыль?</a:t>
            </a:r>
            <a:endParaRPr lang="en-US" sz="3200" dirty="0">
              <a:latin typeface="Book Antiqua"/>
              <a:ea typeface="Calibri"/>
              <a:cs typeface="Calibri"/>
            </a:endParaRPr>
          </a:p>
        </p:txBody>
      </p:sp>
      <p:sp>
        <p:nvSpPr>
          <p:cNvPr id="21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rgbClr val="D697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47573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7880" y="2718054"/>
            <a:ext cx="4264118" cy="38280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/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 dirty="0">
                <a:latin typeface="Times New Roman"/>
                <a:cs typeface="Times New Roman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Продажа уникальных букетов, собранных по индивидуальному заказу (наценка за кастомизацию).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Партнерские комиссии с локальных цветочных студий, которые выполняют заказы.</a:t>
            </a:r>
            <a:endParaRPr lang="en-A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Премиум-подписка: эксклюзивный доступ к редким сортам цветов и расширенным функциям конструктора.</a:t>
            </a:r>
            <a:endParaRPr lang="en-A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000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Прогноз:</a:t>
            </a:r>
            <a:endParaRPr lang="en-US" sz="16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1 000 активных пользователей → 500 заказов в месяц → средний чек 3000 ₽ → доход от 1 500 000 ₽/мес.</a:t>
            </a:r>
            <a:endParaRPr lang="en-US" sz="16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F36A0428-A5A9-4FEB-55E9-E20B5FF2F9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416" r="1" b="25519"/>
          <a:stretch>
            <a:fillRect/>
          </a:stretch>
        </p:blipFill>
        <p:spPr>
          <a:xfrm>
            <a:off x="2826159" y="10"/>
            <a:ext cx="6711980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5" y="1052901"/>
            <a:ext cx="2943186" cy="66230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800" dirty="0">
                <a:latin typeface="Book Antiqua"/>
              </a:rPr>
              <a:t>План развития проекта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50317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8087" y="1640509"/>
            <a:ext cx="3407687" cy="41656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/>
              <a:ea typeface="Calibri"/>
              <a:cs typeface="Calibri"/>
            </a:endParaRPr>
          </a:p>
          <a:p>
            <a:pPr defTabSz="914400">
              <a:buFont typeface="Arial" panose="020B0604020202020204" pitchFamily="34" charset="0"/>
              <a:buChar char="•"/>
              <a:defRPr sz="2000"/>
            </a:pPr>
            <a:r>
              <a:rPr lang="en-US" dirty="0">
                <a:latin typeface="Times New Roman"/>
                <a:cs typeface="Times New Roman"/>
              </a:rPr>
              <a:t>1 </a:t>
            </a:r>
            <a:r>
              <a:rPr lang="en-US" err="1">
                <a:latin typeface="Times New Roman"/>
                <a:cs typeface="Times New Roman"/>
              </a:rPr>
              <a:t>квартал</a:t>
            </a:r>
            <a:r>
              <a:rPr lang="en-US" dirty="0">
                <a:latin typeface="Times New Roman"/>
                <a:cs typeface="Times New Roman"/>
              </a:rPr>
              <a:t>: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Создание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архитектуры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в Android Studio</a:t>
            </a:r>
            <a:endParaRPr lang="en-US">
              <a:latin typeface="Times New Roman"/>
              <a:ea typeface="Calibri"/>
              <a:cs typeface="Times New Roman" panose="02020603050405020304" pitchFamily="18" charset="0"/>
            </a:endParaRPr>
          </a:p>
          <a:p>
            <a:pPr defTabSz="914400">
              <a:buFont typeface="Arial" panose="020B0604020202020204" pitchFamily="34" charset="0"/>
              <a:buChar char="•"/>
              <a:defRPr sz="2000"/>
            </a:pP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Реализация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каталога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букетов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корзины</a:t>
            </a:r>
            <a:endParaRPr lang="ru-RU" dirty="0">
              <a:latin typeface="Times New Roman"/>
              <a:cs typeface="Times New Roman"/>
            </a:endParaRPr>
          </a:p>
          <a:p>
            <a:pPr defTabSz="914400">
              <a:buFont typeface="Arial" panose="020B0604020202020204" pitchFamily="34" charset="0"/>
              <a:buChar char="•"/>
              <a:defRPr sz="2000"/>
            </a:pP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Настройка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Room Database </a:t>
            </a:r>
            <a:endParaRPr lang="ru-RU" dirty="0">
              <a:latin typeface="Times New Roman"/>
              <a:cs typeface="Times New Roman"/>
            </a:endParaRPr>
          </a:p>
          <a:p>
            <a:pPr defTabSz="914400">
              <a:buFont typeface="Arial" panose="020B0604020202020204" pitchFamily="34" charset="0"/>
              <a:buChar char="•"/>
              <a:defRPr sz="2000"/>
            </a:pPr>
            <a:r>
              <a:rPr lang="en-US" dirty="0">
                <a:latin typeface="Times New Roman"/>
                <a:cs typeface="Times New Roman"/>
              </a:rPr>
              <a:t>2 </a:t>
            </a:r>
            <a:r>
              <a:rPr lang="en-US" err="1">
                <a:latin typeface="Times New Roman"/>
                <a:cs typeface="Times New Roman"/>
              </a:rPr>
              <a:t>квартал: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Разработка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пошагового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конструктора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букетов</a:t>
            </a:r>
            <a:endParaRPr lang="en-AU">
              <a:latin typeface="Times New Roman"/>
              <a:cs typeface="Times New Roman" panose="02020603050405020304" pitchFamily="18" charset="0"/>
            </a:endParaRPr>
          </a:p>
          <a:p>
            <a:pPr defTabSz="914400">
              <a:buFont typeface="Arial" panose="020B0604020202020204" pitchFamily="34" charset="0"/>
              <a:buChar char="•"/>
              <a:defRPr sz="2000"/>
            </a:pP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Интеграция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FlowerAI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для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рекомендаций</a:t>
            </a:r>
            <a:endParaRPr lang="ru-RU" dirty="0">
              <a:latin typeface="Times New Roman"/>
              <a:cs typeface="Times New Roman"/>
            </a:endParaRPr>
          </a:p>
          <a:p>
            <a:pPr defTabSz="914400">
              <a:buFont typeface="Arial" panose="020B0604020202020204" pitchFamily="34" charset="0"/>
              <a:buChar char="•"/>
              <a:defRPr sz="2000"/>
            </a:pP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Бета-тестирование</a:t>
            </a:r>
            <a:r>
              <a:rPr lang="en-US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приложения</a:t>
            </a:r>
            <a:endParaRPr lang="ru-RU" dirty="0">
              <a:latin typeface="Times New Roman"/>
              <a:cs typeface="Times New Roman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ru-RU" dirty="0">
                <a:latin typeface="Times New Roman"/>
                <a:cs typeface="Times New Roman"/>
              </a:rPr>
              <a:t>3 квартал: </a:t>
            </a:r>
            <a:r>
              <a:rPr lang="ru-RU" dirty="0">
                <a:solidFill>
                  <a:srgbClr val="0F1115"/>
                </a:solidFill>
                <a:latin typeface="Times New Roman"/>
                <a:ea typeface="+mn-lt"/>
                <a:cs typeface="+mn-lt"/>
              </a:rPr>
              <a:t>Финальное тестирование и исправление</a:t>
            </a:r>
            <a:r>
              <a:rPr lang="ru-RU" dirty="0">
                <a:latin typeface="Times New Roman"/>
                <a:cs typeface="Times New Roman"/>
              </a:rPr>
              <a:t>.</a:t>
            </a:r>
            <a:endParaRPr lang="en-US" dirty="0">
              <a:latin typeface="Times New Roman"/>
              <a:ea typeface="Calibri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566</Words>
  <Application>Microsoft Office PowerPoint</Application>
  <PresentationFormat>Экран (4:3)</PresentationFormat>
  <Paragraphs>61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Office Theme</vt:lpstr>
      <vt:lpstr>Flowermind —Создай идеальный букет с ИИ-флористом </vt:lpstr>
      <vt:lpstr>Почему выбор букета — это сложно?</vt:lpstr>
      <vt:lpstr>Flowermind — ваша цифровая мастерская флориста</vt:lpstr>
      <vt:lpstr>Рынок персональных услуг растет — и мы его часть</vt:lpstr>
      <vt:lpstr>Наша цель — дать каждому возможность стать флористом</vt:lpstr>
      <vt:lpstr>Что умеет Flowermind?</vt:lpstr>
      <vt:lpstr>Чем мы отличаемся от других?</vt:lpstr>
      <vt:lpstr>Как приложение будет приносить прибыль?</vt:lpstr>
      <vt:lpstr>План развития проекта</vt:lpstr>
      <vt:lpstr>Будущее     Flowermind</vt:lpstr>
      <vt:lpstr>Вывод и                         результаты: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MSI</dc:creator>
  <cp:keywords/>
  <dc:description>generated using python-pptx</dc:description>
  <cp:lastModifiedBy>Саргсян Нелли</cp:lastModifiedBy>
  <cp:revision>324</cp:revision>
  <dcterms:created xsi:type="dcterms:W3CDTF">2013-01-27T09:14:16Z</dcterms:created>
  <dcterms:modified xsi:type="dcterms:W3CDTF">2025-11-28T04:35:41Z</dcterms:modified>
  <cp:category/>
</cp:coreProperties>
</file>

<file path=docProps/thumbnail.jpeg>
</file>